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81" r:id="rId11"/>
    <p:sldId id="272" r:id="rId12"/>
    <p:sldId id="27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FA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6C1AA2F-7600-4380-B3B0-129A71F9B329}" type="datetimeFigureOut">
              <a:rPr lang="ru-RU" smtClean="0"/>
              <a:t>25.08.2020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A996460-1956-4528-B85B-B440D529701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s.google.com/maps/documentation/streetview?hl=ru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v_kop\OneDrive\Projects\VirtualTripMap\Pinterest" TargetMode="External"/><Relationship Id="rId2" Type="http://schemas.openxmlformats.org/officeDocument/2006/relationships/hyperlink" Target="https://www.google.com.ua/intl/uk/ear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.mx/pin/545850417315517387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bing/wpf-control/hh830433(v=msdn.10)" TargetMode="External"/><Relationship Id="rId2" Type="http://schemas.openxmlformats.org/officeDocument/2006/relationships/hyperlink" Target="https://docs.microsoft.com/en-us/bingmap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overview?hl=ru" TargetMode="External"/><Relationship Id="rId7" Type="http://schemas.openxmlformats.org/officeDocument/2006/relationships/hyperlink" Target="https://developers.google.com/maps/documentation/streetview/overview?hl=ru" TargetMode="External"/><Relationship Id="rId2" Type="http://schemas.openxmlformats.org/officeDocument/2006/relationships/hyperlink" Target="https://cloud.google.com/maps-platform/?hl=r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places/web-service/photos?hl=ru" TargetMode="External"/><Relationship Id="rId5" Type="http://schemas.openxmlformats.org/officeDocument/2006/relationships/hyperlink" Target="https://developers.google.com/places/web-service/details?hl=ru" TargetMode="External"/><Relationship Id="rId4" Type="http://schemas.openxmlformats.org/officeDocument/2006/relationships/hyperlink" Target="https://developers.google.com/places/web-service/search?hl=r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hyperlink" Target="https://www.wikidata.org/wiki/Wikidata:Data_acc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data.org/wiki/Wikidata:SPARQL_query_service/queries/examples" TargetMode="External"/><Relationship Id="rId4" Type="http://schemas.openxmlformats.org/officeDocument/2006/relationships/hyperlink" Target="https://www.wikidata.org/wiki/Wikidata:SPARQL_tutoria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countries.e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340768"/>
            <a:ext cx="7772400" cy="1470025"/>
          </a:xfrm>
        </p:spPr>
        <p:txBody>
          <a:bodyPr/>
          <a:lstStyle/>
          <a:p>
            <a:r>
              <a:rPr lang="en-US" sz="3200" dirty="0"/>
              <a:t>Client-server application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i="1" dirty="0" smtClean="0"/>
              <a:t>«</a:t>
            </a:r>
            <a:r>
              <a:rPr lang="en-US" i="1" dirty="0" err="1" smtClean="0"/>
              <a:t>VTravel</a:t>
            </a:r>
            <a:r>
              <a:rPr lang="ru-RU" i="1" dirty="0" smtClean="0"/>
              <a:t>»</a:t>
            </a:r>
            <a:endParaRPr lang="ru-RU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5736" y="4653136"/>
            <a:ext cx="6656784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sz="3200" dirty="0" smtClean="0"/>
              <a:t>Course </a:t>
            </a:r>
            <a:r>
              <a:rPr lang="en-US" sz="3200" dirty="0"/>
              <a:t>project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endParaRPr lang="uk-U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1066800"/>
          </a:xfrm>
        </p:spPr>
        <p:txBody>
          <a:bodyPr>
            <a:normAutofit/>
          </a:bodyPr>
          <a:lstStyle/>
          <a:p>
            <a:r>
              <a:rPr lang="en-US" i="1" dirty="0" smtClean="0"/>
              <a:t>MVC </a:t>
            </a:r>
            <a:r>
              <a:rPr lang="ru-RU" i="1" dirty="0" smtClean="0"/>
              <a:t>– </a:t>
            </a:r>
            <a:r>
              <a:rPr lang="en-US" i="1" dirty="0" smtClean="0"/>
              <a:t>class diagram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l="2943" t="16735" r="6944" b="11019"/>
          <a:stretch/>
        </p:blipFill>
        <p:spPr bwMode="auto">
          <a:xfrm>
            <a:off x="179512" y="2060848"/>
            <a:ext cx="8784976" cy="4176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911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MVC-</a:t>
            </a:r>
            <a:r>
              <a:rPr lang="en-US" sz="3600" dirty="0" smtClean="0"/>
              <a:t>file </a:t>
            </a:r>
            <a:r>
              <a:rPr lang="en-US" sz="3600" dirty="0"/>
              <a:t>structure</a:t>
            </a:r>
            <a:endParaRPr lang="ru-RU" sz="3600" i="1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 rotWithShape="1">
          <a:blip r:embed="rId2"/>
          <a:srcRect l="71624" t="8621" r="1590" b="44935"/>
          <a:stretch/>
        </p:blipFill>
        <p:spPr bwMode="auto">
          <a:xfrm>
            <a:off x="323528" y="2075726"/>
            <a:ext cx="3918899" cy="3677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l="72323" t="23150" r="1262" b="29335"/>
          <a:stretch/>
        </p:blipFill>
        <p:spPr bwMode="auto">
          <a:xfrm>
            <a:off x="4427984" y="2060848"/>
            <a:ext cx="4485640" cy="4366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1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continue </a:t>
            </a:r>
            <a:r>
              <a:rPr lang="ru-RU" sz="3600" i="1" dirty="0" smtClean="0"/>
              <a:t>…</a:t>
            </a:r>
            <a:endParaRPr lang="ru-RU" sz="36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72450" t="34833" r="751" b="6162"/>
          <a:stretch/>
        </p:blipFill>
        <p:spPr bwMode="auto">
          <a:xfrm>
            <a:off x="2757294" y="2060848"/>
            <a:ext cx="3629412" cy="4324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2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0668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Application implementation </a:t>
            </a:r>
            <a:r>
              <a:rPr lang="ru-RU" i="1" dirty="0" smtClean="0"/>
              <a:t>…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8553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around the world map</a:t>
            </a:r>
            <a:r>
              <a:rPr lang="ru-RU" i="1" dirty="0"/>
              <a:t/>
            </a:r>
            <a:br>
              <a:rPr lang="ru-RU" i="1" dirty="0"/>
            </a:br>
            <a:r>
              <a:rPr lang="en-US" sz="1800" i="1" dirty="0" smtClean="0"/>
              <a:t>Bing </a:t>
            </a:r>
            <a:r>
              <a:rPr lang="en-US" sz="1800" i="1" dirty="0"/>
              <a:t>Maps WPF Control 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844824"/>
            <a:ext cx="8568952" cy="47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countries</a:t>
            </a:r>
            <a:r>
              <a:rPr lang="ru-RU" i="1" dirty="0"/>
              <a:t/>
            </a:r>
            <a:br>
              <a:rPr lang="ru-RU" i="1" dirty="0"/>
            </a:br>
            <a:r>
              <a:rPr lang="en-US" sz="1800" i="1" dirty="0" smtClean="0"/>
              <a:t>Rest Countries </a:t>
            </a:r>
            <a:r>
              <a:rPr lang="en-US" sz="1800" i="1" dirty="0" err="1" smtClean="0"/>
              <a:t>Api</a:t>
            </a:r>
            <a:r>
              <a:rPr lang="en-US" sz="1800" i="1" dirty="0" smtClean="0"/>
              <a:t> </a:t>
            </a:r>
            <a:r>
              <a:rPr lang="ru-RU" i="1" dirty="0"/>
              <a:t/>
            </a:r>
            <a:br>
              <a:rPr lang="ru-RU" i="1" dirty="0"/>
            </a:br>
            <a:endParaRPr lang="ru-RU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640959" cy="46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Search for attractions</a:t>
            </a:r>
            <a:r>
              <a:rPr lang="ru-RU" i="1" dirty="0" smtClean="0"/>
              <a:t/>
            </a:r>
            <a:br>
              <a:rPr lang="ru-RU" i="1" dirty="0" smtClean="0"/>
            </a:br>
            <a:r>
              <a:rPr lang="en-US" sz="1600" i="1" dirty="0"/>
              <a:t>Google Place Search service</a:t>
            </a:r>
            <a:endParaRPr lang="ru-RU" sz="16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1916832"/>
            <a:ext cx="8352928" cy="46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78024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List of found </a:t>
            </a:r>
            <a:r>
              <a:rPr lang="en-US" sz="3600" dirty="0" smtClean="0"/>
              <a:t>attractions</a:t>
            </a:r>
            <a:r>
              <a:rPr lang="ru-RU" sz="3600" i="1" dirty="0" smtClean="0"/>
              <a:t/>
            </a:r>
            <a:br>
              <a:rPr lang="ru-RU" sz="3600" i="1" dirty="0" smtClean="0"/>
            </a:br>
            <a:r>
              <a:rPr lang="en-US" sz="1600" i="1" dirty="0" smtClean="0"/>
              <a:t>Google </a:t>
            </a:r>
            <a:r>
              <a:rPr lang="en-US" sz="1600" i="1" dirty="0"/>
              <a:t>Place Search service</a:t>
            </a:r>
            <a:endParaRPr lang="ru-RU" sz="16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844824"/>
            <a:ext cx="8352927" cy="47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9404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Detailed view of the selected attraction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800" dirty="0" smtClean="0"/>
              <a:t>Google </a:t>
            </a:r>
            <a:r>
              <a:rPr lang="en-US" sz="1800" dirty="0"/>
              <a:t>Place Details service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844824"/>
            <a:ext cx="8496943" cy="47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Close-up </a:t>
            </a:r>
            <a:r>
              <a:rPr lang="en-US" dirty="0" smtClean="0"/>
              <a:t>photo with zoom</a:t>
            </a:r>
            <a:r>
              <a:rPr lang="ru-RU" i="1" dirty="0" smtClean="0"/>
              <a:t/>
            </a:r>
            <a:br>
              <a:rPr lang="ru-RU" i="1" dirty="0" smtClean="0"/>
            </a:br>
            <a:r>
              <a:rPr lang="en-US" sz="1800" i="1" dirty="0" smtClean="0"/>
              <a:t>Google </a:t>
            </a:r>
            <a:r>
              <a:rPr lang="en-US" sz="1800" i="1" dirty="0"/>
              <a:t>Place Photos service</a:t>
            </a:r>
            <a:endParaRPr lang="ru-RU" sz="18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1" y="2204864"/>
            <a:ext cx="8064898" cy="44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43251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Application development </a:t>
            </a:r>
            <a:endParaRPr lang="ru-RU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err="1"/>
              <a:t>.Net</a:t>
            </a:r>
            <a:r>
              <a:rPr lang="en-US" dirty="0"/>
              <a:t> Framework, </a:t>
            </a:r>
            <a:endParaRPr lang="ru-RU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allowing </a:t>
            </a:r>
            <a:r>
              <a:rPr lang="en-US" dirty="0"/>
              <a:t>for virtual travel </a:t>
            </a:r>
            <a:endParaRPr lang="ru-RU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through </a:t>
            </a:r>
            <a:r>
              <a:rPr lang="en-US" dirty="0"/>
              <a:t>an interactive map of the World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262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066800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smtClean="0"/>
              <a:t>Street views with zoom and rotation</a:t>
            </a:r>
            <a:r>
              <a:rPr lang="ru-RU" sz="3600" i="1" dirty="0" smtClean="0"/>
              <a:t/>
            </a:r>
            <a:br>
              <a:rPr lang="ru-RU" sz="3600" i="1" dirty="0" smtClean="0"/>
            </a:br>
            <a:r>
              <a:rPr lang="en-US" sz="1800" i="1" dirty="0" smtClean="0"/>
              <a:t>Google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Street View </a:t>
            </a: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Static API</a:t>
            </a:r>
            <a:endParaRPr lang="ru-RU" sz="1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9" y="2132856"/>
            <a:ext cx="7776862" cy="44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78024"/>
            <a:ext cx="8229600" cy="1066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Authorization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800" i="1" dirty="0"/>
              <a:t>to access favorites and chat</a:t>
            </a:r>
            <a:endParaRPr lang="ru-RU" sz="18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58" y="1772816"/>
            <a:ext cx="7920882" cy="48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Favorites</a:t>
            </a:r>
            <a:endParaRPr lang="ru-RU" sz="3600" i="1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84784"/>
            <a:ext cx="8352928" cy="51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Chat</a:t>
            </a:r>
            <a:endParaRPr lang="ru-RU" sz="3600" i="1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535682"/>
            <a:ext cx="8064894" cy="49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Outcomes:</a:t>
            </a:r>
            <a:endParaRPr lang="ru-RU" sz="3600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325112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A large amount of new material has been studied: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Google </a:t>
            </a:r>
            <a:r>
              <a:rPr lang="en-US" sz="2200" dirty="0"/>
              <a:t>Place Search </a:t>
            </a:r>
            <a:r>
              <a:rPr lang="en-US" sz="2200" dirty="0" err="1"/>
              <a:t>Api</a:t>
            </a:r>
            <a:r>
              <a:rPr lang="en-US" sz="2200" dirty="0"/>
              <a:t> </a:t>
            </a:r>
            <a:endParaRPr lang="en-US" sz="22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Bing </a:t>
            </a:r>
            <a:r>
              <a:rPr lang="en-US" sz="2200" dirty="0"/>
              <a:t>Maps </a:t>
            </a:r>
            <a:r>
              <a:rPr lang="en-US" sz="2200" dirty="0" err="1"/>
              <a:t>Api</a:t>
            </a:r>
            <a:r>
              <a:rPr lang="en-US" sz="2200" dirty="0"/>
              <a:t> </a:t>
            </a:r>
            <a:endParaRPr lang="en-US" sz="22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err="1" smtClean="0"/>
              <a:t>WikiData</a:t>
            </a:r>
            <a:r>
              <a:rPr lang="en-US" sz="2200" dirty="0" smtClean="0"/>
              <a:t> </a:t>
            </a:r>
            <a:r>
              <a:rPr lang="en-US" sz="2200" dirty="0" err="1"/>
              <a:t>Api</a:t>
            </a:r>
            <a:r>
              <a:rPr lang="en-US" sz="2200" dirty="0"/>
              <a:t> 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application implements: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easy </a:t>
            </a:r>
            <a:r>
              <a:rPr lang="en-US" sz="2200" dirty="0"/>
              <a:t>navigation on the map and viewing </a:t>
            </a:r>
            <a:endParaRPr lang="en-US" sz="22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/>
              <a:t>convenient </a:t>
            </a:r>
            <a:r>
              <a:rPr lang="en-US" sz="2200" dirty="0" smtClean="0"/>
              <a:t>street views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search </a:t>
            </a:r>
            <a:r>
              <a:rPr lang="en-US" sz="2200" dirty="0"/>
              <a:t>and viewing of attractions 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application will be useful in a number of </a:t>
            </a:r>
            <a:r>
              <a:rPr lang="en-US" sz="2400" dirty="0" smtClean="0"/>
              <a:t>applications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entertainments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education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Practical using</a:t>
            </a:r>
            <a:endParaRPr lang="en-US" sz="2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 smtClean="0"/>
              <a:t/>
            </a:r>
            <a:br>
              <a:rPr lang="ru-RU" i="1" dirty="0" smtClean="0"/>
            </a:br>
            <a:r>
              <a:rPr lang="ru-RU" i="1" dirty="0"/>
              <a:t/>
            </a:r>
            <a:br>
              <a:rPr lang="ru-RU" i="1" dirty="0"/>
            </a:br>
            <a:r>
              <a:rPr lang="ru-RU" i="1" dirty="0" smtClean="0"/>
              <a:t/>
            </a:r>
            <a:br>
              <a:rPr lang="ru-RU" i="1" dirty="0" smtClean="0"/>
            </a:br>
            <a:r>
              <a:rPr lang="ru-RU" i="1" dirty="0"/>
              <a:t/>
            </a:r>
            <a:br>
              <a:rPr lang="ru-RU" i="1" dirty="0"/>
            </a:br>
            <a:r>
              <a:rPr lang="en-US" sz="4800" dirty="0"/>
              <a:t>Thanks for your attention!</a:t>
            </a:r>
            <a:endParaRPr lang="ru-RU" sz="5300" i="1" dirty="0"/>
          </a:p>
        </p:txBody>
      </p:sp>
    </p:spTree>
    <p:extLst>
      <p:ext uri="{BB962C8B-B14F-4D97-AF65-F5344CB8AC3E}">
        <p14:creationId xmlns:p14="http://schemas.microsoft.com/office/powerpoint/2010/main" val="38797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functions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Moving around the world map </a:t>
            </a:r>
            <a:endParaRPr lang="ru-RU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Search </a:t>
            </a:r>
            <a:r>
              <a:rPr lang="en-US" dirty="0"/>
              <a:t>and view geographic and natural attractions </a:t>
            </a:r>
            <a:endParaRPr lang="ru-RU" dirty="0" smtClean="0"/>
          </a:p>
          <a:p>
            <a:pPr lvl="0">
              <a:lnSpc>
                <a:spcPct val="150000"/>
              </a:lnSpc>
            </a:pPr>
            <a:r>
              <a:rPr lang="en-US" dirty="0"/>
              <a:t>S</a:t>
            </a:r>
            <a:r>
              <a:rPr lang="en-US" dirty="0" smtClean="0"/>
              <a:t>treet </a:t>
            </a:r>
            <a:r>
              <a:rPr lang="en-US" dirty="0"/>
              <a:t>views </a:t>
            </a:r>
            <a:endParaRPr lang="ru-RU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Collection </a:t>
            </a:r>
            <a:r>
              <a:rPr lang="en-US" dirty="0"/>
              <a:t>of favorites 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User </a:t>
            </a:r>
            <a:r>
              <a:rPr lang="en-US" dirty="0"/>
              <a:t>chat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5396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600200"/>
          </a:xfrm>
        </p:spPr>
        <p:txBody>
          <a:bodyPr/>
          <a:lstStyle/>
          <a:p>
            <a:r>
              <a:rPr lang="en-US" dirty="0"/>
              <a:t>Overview of Similar Existing Applications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3949899"/>
          </a:xfrm>
        </p:spPr>
        <p:txBody>
          <a:bodyPr/>
          <a:lstStyle/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r>
              <a:rPr lang="en-US" i="1" dirty="0" err="1" smtClean="0"/>
              <a:t>GoogleErth</a:t>
            </a:r>
            <a:r>
              <a:rPr lang="en-US" i="1" dirty="0" smtClean="0"/>
              <a:t> </a:t>
            </a:r>
            <a:endParaRPr lang="uk-UA" i="1" dirty="0" smtClean="0"/>
          </a:p>
          <a:p>
            <a:pPr lvl="0"/>
            <a:r>
              <a:rPr lang="en-US" sz="1400" i="1" u="sng" dirty="0" smtClean="0">
                <a:hlinkClick r:id="rId2"/>
              </a:rPr>
              <a:t>https</a:t>
            </a:r>
            <a:r>
              <a:rPr lang="en-US" sz="1400" i="1" u="sng" dirty="0">
                <a:hlinkClick r:id="rId2"/>
              </a:rPr>
              <a:t>://www.google.com.ua/intl/uk/earth</a:t>
            </a:r>
            <a:r>
              <a:rPr lang="en-US" sz="1400" i="1" u="sng" dirty="0" smtClean="0">
                <a:hlinkClick r:id="rId2"/>
              </a:rPr>
              <a:t>/</a:t>
            </a:r>
            <a:endParaRPr lang="ru-RU" sz="1400" i="1" dirty="0"/>
          </a:p>
          <a:p>
            <a:pPr lvl="0"/>
            <a:endParaRPr lang="ru-RU" i="1" dirty="0" smtClean="0">
              <a:hlinkClick r:id="rId3"/>
            </a:endParaRPr>
          </a:p>
          <a:p>
            <a:pPr lvl="0"/>
            <a:r>
              <a:rPr lang="en-US" i="1" dirty="0" err="1" smtClean="0"/>
              <a:t>Pinterest</a:t>
            </a:r>
            <a:endParaRPr lang="ru-RU" i="1" dirty="0"/>
          </a:p>
          <a:p>
            <a:pPr lvl="0"/>
            <a:r>
              <a:rPr lang="en-US" sz="1400" i="1" u="sng" dirty="0" smtClean="0">
                <a:hlinkClick r:id="rId4"/>
              </a:rPr>
              <a:t>https</a:t>
            </a:r>
            <a:r>
              <a:rPr lang="en-US" sz="1400" i="1" u="sng" dirty="0">
                <a:hlinkClick r:id="rId4"/>
              </a:rPr>
              <a:t>://www.pinterest.com.mx/pin/545850417315517387/</a:t>
            </a:r>
            <a:r>
              <a:rPr lang="en-US" i="1" dirty="0"/>
              <a:t>	</a:t>
            </a:r>
            <a:endParaRPr lang="ru-RU" i="1" dirty="0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33817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066800"/>
          </a:xfrm>
        </p:spPr>
        <p:txBody>
          <a:bodyPr/>
          <a:lstStyle/>
          <a:p>
            <a:r>
              <a:rPr lang="en-US" dirty="0"/>
              <a:t>Applied software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i="1" dirty="0" err="1" smtClean="0"/>
              <a:t>Wpf</a:t>
            </a:r>
            <a:endParaRPr lang="ru-RU" i="1" dirty="0"/>
          </a:p>
          <a:p>
            <a:pPr lvl="0">
              <a:lnSpc>
                <a:spcPct val="150000"/>
              </a:lnSpc>
            </a:pPr>
            <a:r>
              <a:rPr lang="en-US" i="1" dirty="0"/>
              <a:t>Entity</a:t>
            </a:r>
            <a:endParaRPr lang="ru-RU" i="1" dirty="0"/>
          </a:p>
          <a:p>
            <a:pPr lvl="0">
              <a:lnSpc>
                <a:spcPct val="150000"/>
              </a:lnSpc>
            </a:pPr>
            <a:r>
              <a:rPr lang="en-US" i="1" dirty="0" err="1"/>
              <a:t>BingMaps</a:t>
            </a:r>
            <a:r>
              <a:rPr lang="en-US" i="1" dirty="0"/>
              <a:t> </a:t>
            </a:r>
            <a:r>
              <a:rPr lang="en-US" i="1" dirty="0" err="1"/>
              <a:t>Api</a:t>
            </a:r>
            <a:r>
              <a:rPr lang="en-US" i="1" dirty="0"/>
              <a:t> </a:t>
            </a:r>
            <a:endParaRPr lang="ru-RU" i="1" dirty="0"/>
          </a:p>
          <a:p>
            <a:pPr lvl="0">
              <a:lnSpc>
                <a:spcPct val="150000"/>
              </a:lnSpc>
            </a:pPr>
            <a:r>
              <a:rPr lang="en-US" sz="1400" i="1" u="sng" dirty="0" smtClean="0">
                <a:hlinkClick r:id="rId2"/>
              </a:rPr>
              <a:t>https</a:t>
            </a:r>
            <a:r>
              <a:rPr lang="en-US" sz="1400" i="1" u="sng" dirty="0">
                <a:hlinkClick r:id="rId2"/>
              </a:rPr>
              <a:t>://</a:t>
            </a:r>
            <a:r>
              <a:rPr lang="en-US" sz="1400" i="1" u="sng" dirty="0" smtClean="0">
                <a:hlinkClick r:id="rId2"/>
              </a:rPr>
              <a:t>docs.microsoft.com/en-us/bingmaps</a:t>
            </a:r>
            <a:r>
              <a:rPr lang="en-US" sz="1400" i="1" u="sng" dirty="0">
                <a:hlinkClick r:id="rId2"/>
              </a:rPr>
              <a:t>/#</a:t>
            </a:r>
            <a:r>
              <a:rPr lang="en-US" sz="1400" i="1" u="sng" dirty="0" smtClean="0">
                <a:hlinkClick r:id="rId2"/>
              </a:rPr>
              <a:t>pivot=main&amp;panel=BingMapsAPI</a:t>
            </a:r>
            <a:endParaRPr lang="ru-RU" sz="1400" i="1" dirty="0"/>
          </a:p>
          <a:p>
            <a:pPr lvl="1">
              <a:lnSpc>
                <a:spcPct val="150000"/>
              </a:lnSpc>
            </a:pPr>
            <a:r>
              <a:rPr lang="en-US" i="1" dirty="0" smtClean="0"/>
              <a:t>Bing </a:t>
            </a:r>
            <a:r>
              <a:rPr lang="en-US" i="1" dirty="0"/>
              <a:t>Maps WPF Control </a:t>
            </a:r>
            <a:endParaRPr lang="ru-RU" i="1" dirty="0"/>
          </a:p>
          <a:p>
            <a:pPr lvl="1">
              <a:lnSpc>
                <a:spcPct val="150000"/>
              </a:lnSpc>
            </a:pPr>
            <a:r>
              <a:rPr lang="en-US" sz="1400" i="1" u="sng" dirty="0" smtClean="0">
                <a:hlinkClick r:id="rId3"/>
              </a:rPr>
              <a:t>https</a:t>
            </a:r>
            <a:r>
              <a:rPr lang="en-US" sz="1400" i="1" u="sng" dirty="0">
                <a:hlinkClick r:id="rId3"/>
              </a:rPr>
              <a:t>://docs.microsoft.com/en-us/previous-versions/bing/wpf-control/hh830433(v=msdn.10</a:t>
            </a:r>
            <a:r>
              <a:rPr lang="en-US" sz="1400" u="sng" dirty="0" smtClean="0">
                <a:hlinkClick r:id="rId3"/>
              </a:rPr>
              <a:t>)</a:t>
            </a:r>
            <a:endParaRPr lang="ru-RU" sz="1400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2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software</a:t>
            </a:r>
            <a:r>
              <a:rPr lang="en-US" i="1" dirty="0" smtClean="0"/>
              <a:t> </a:t>
            </a:r>
            <a:r>
              <a:rPr lang="ru-RU" i="1" dirty="0" smtClean="0"/>
              <a:t>…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/>
              <a:t>Google Maps </a:t>
            </a:r>
            <a:r>
              <a:rPr lang="en-US" i="1" dirty="0" smtClean="0"/>
              <a:t>Platform </a:t>
            </a:r>
            <a:endParaRPr lang="ru-RU" i="1" dirty="0"/>
          </a:p>
          <a:p>
            <a:pPr lvl="0"/>
            <a:r>
              <a:rPr lang="en-US" sz="1400" i="1" u="sng" dirty="0" smtClean="0">
                <a:hlinkClick r:id="rId2"/>
              </a:rPr>
              <a:t>https://cloud.google.com/maps-platform/?hl=ru</a:t>
            </a:r>
            <a:endParaRPr lang="ru-RU" sz="1400" i="1" dirty="0" smtClean="0"/>
          </a:p>
          <a:p>
            <a:pPr lvl="1"/>
            <a:r>
              <a:rPr lang="en-US" i="1" dirty="0" smtClean="0"/>
              <a:t>Places </a:t>
            </a:r>
            <a:r>
              <a:rPr lang="en-US" i="1" dirty="0" err="1"/>
              <a:t>Api</a:t>
            </a:r>
            <a:r>
              <a:rPr lang="en-US" i="1" dirty="0"/>
              <a:t> </a:t>
            </a:r>
            <a:endParaRPr lang="ru-RU" i="1" dirty="0"/>
          </a:p>
          <a:p>
            <a:pPr lvl="1"/>
            <a:r>
              <a:rPr lang="en-US" sz="1400" i="1" u="sng" dirty="0" smtClean="0">
                <a:hlinkClick r:id="rId3"/>
              </a:rPr>
              <a:t>https</a:t>
            </a:r>
            <a:r>
              <a:rPr lang="en-US" sz="1400" i="1" u="sng" dirty="0">
                <a:hlinkClick r:id="rId3"/>
              </a:rPr>
              <a:t>://developers.google.com/places/web-service/overview?hl=ru</a:t>
            </a:r>
            <a:endParaRPr lang="ru-RU" sz="1400" i="1" u="sng" dirty="0"/>
          </a:p>
          <a:p>
            <a:pPr lvl="2"/>
            <a:r>
              <a:rPr lang="en-US" i="1" dirty="0" smtClean="0"/>
              <a:t>Place </a:t>
            </a:r>
            <a:r>
              <a:rPr lang="en-US" i="1" dirty="0"/>
              <a:t>Search </a:t>
            </a:r>
            <a:r>
              <a:rPr lang="en-US" i="1" dirty="0" smtClean="0"/>
              <a:t>service</a:t>
            </a:r>
            <a:endParaRPr lang="ru-RU" i="1" dirty="0"/>
          </a:p>
          <a:p>
            <a:pPr lvl="2"/>
            <a:r>
              <a:rPr lang="en-US" sz="1400" i="1" u="sng" dirty="0" smtClean="0">
                <a:hlinkClick r:id="rId4"/>
              </a:rPr>
              <a:t>https</a:t>
            </a:r>
            <a:r>
              <a:rPr lang="en-US" sz="1400" i="1" u="sng" dirty="0">
                <a:hlinkClick r:id="rId4"/>
              </a:rPr>
              <a:t>://</a:t>
            </a:r>
            <a:r>
              <a:rPr lang="en-US" sz="1400" i="1" u="sng" dirty="0" smtClean="0">
                <a:hlinkClick r:id="rId4"/>
              </a:rPr>
              <a:t>developers.google.com/places/web-service/search?hl=ru</a:t>
            </a:r>
            <a:endParaRPr lang="ru-RU" sz="1400" i="1" dirty="0"/>
          </a:p>
          <a:p>
            <a:pPr lvl="2"/>
            <a:r>
              <a:rPr lang="en-US" i="1" dirty="0" smtClean="0"/>
              <a:t>Place </a:t>
            </a:r>
            <a:r>
              <a:rPr lang="en-US" i="1" dirty="0"/>
              <a:t>Details </a:t>
            </a:r>
            <a:r>
              <a:rPr lang="en-US" i="1" dirty="0" smtClean="0"/>
              <a:t>service</a:t>
            </a:r>
            <a:endParaRPr lang="ru-RU" i="1" dirty="0"/>
          </a:p>
          <a:p>
            <a:pPr lvl="2"/>
            <a:r>
              <a:rPr lang="en-US" sz="1400" i="1" u="sng" dirty="0" smtClean="0">
                <a:hlinkClick r:id="rId5"/>
              </a:rPr>
              <a:t>https</a:t>
            </a:r>
            <a:r>
              <a:rPr lang="en-US" sz="1400" i="1" u="sng" dirty="0">
                <a:hlinkClick r:id="rId5"/>
              </a:rPr>
              <a:t>://</a:t>
            </a:r>
            <a:r>
              <a:rPr lang="en-US" sz="1400" i="1" u="sng" dirty="0" smtClean="0">
                <a:hlinkClick r:id="rId5"/>
              </a:rPr>
              <a:t>developers.google.com/places/web-service/details?hl=ru</a:t>
            </a:r>
            <a:endParaRPr lang="ru-RU" sz="1400" i="1" dirty="0"/>
          </a:p>
          <a:p>
            <a:pPr lvl="2"/>
            <a:r>
              <a:rPr lang="en-US" i="1" dirty="0" smtClean="0"/>
              <a:t>Place </a:t>
            </a:r>
            <a:r>
              <a:rPr lang="en-US" i="1" dirty="0"/>
              <a:t>Photos service </a:t>
            </a:r>
            <a:endParaRPr lang="ru-RU" i="1" dirty="0"/>
          </a:p>
          <a:p>
            <a:pPr lvl="2"/>
            <a:r>
              <a:rPr lang="en-US" sz="1400" i="1" u="sng" dirty="0" smtClean="0">
                <a:hlinkClick r:id="rId6"/>
              </a:rPr>
              <a:t>https</a:t>
            </a:r>
            <a:r>
              <a:rPr lang="en-US" sz="1400" i="1" u="sng" dirty="0">
                <a:hlinkClick r:id="rId6"/>
              </a:rPr>
              <a:t>://</a:t>
            </a:r>
            <a:r>
              <a:rPr lang="en-US" sz="1400" i="1" u="sng" dirty="0" smtClean="0">
                <a:hlinkClick r:id="rId6"/>
              </a:rPr>
              <a:t>developers.google.com/places/web-service/photos?hl=ru</a:t>
            </a:r>
            <a:endParaRPr lang="ru-RU" sz="1400" i="1" dirty="0"/>
          </a:p>
          <a:p>
            <a:pPr lvl="1"/>
            <a:r>
              <a:rPr lang="en-US" i="1" dirty="0"/>
              <a:t>Street View Static </a:t>
            </a:r>
            <a:r>
              <a:rPr lang="en-US" i="1" dirty="0" smtClean="0"/>
              <a:t>API</a:t>
            </a:r>
            <a:endParaRPr lang="ru-RU" i="1" dirty="0"/>
          </a:p>
          <a:p>
            <a:pPr lvl="1"/>
            <a:r>
              <a:rPr lang="en-US" sz="1400" i="1" u="sng" dirty="0" smtClean="0">
                <a:hlinkClick r:id="rId7"/>
              </a:rPr>
              <a:t>https://developers.google.com/maps/documentation/streetview/overview?hl=ru</a:t>
            </a:r>
            <a:endParaRPr lang="ru-RU" sz="1400" i="1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4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software</a:t>
            </a:r>
            <a:r>
              <a:rPr lang="ru-RU" i="1" dirty="0" smtClean="0"/>
              <a:t> …</a:t>
            </a:r>
            <a:endParaRPr lang="ru-RU" i="1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325112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i="1" dirty="0" err="1"/>
              <a:t>WikiData</a:t>
            </a:r>
            <a:r>
              <a:rPr lang="en-US" i="1" dirty="0"/>
              <a:t> </a:t>
            </a:r>
            <a:r>
              <a:rPr lang="en-US" i="1" dirty="0" err="1"/>
              <a:t>Api</a:t>
            </a:r>
            <a:r>
              <a:rPr lang="en-US" i="1" dirty="0"/>
              <a:t> </a:t>
            </a:r>
            <a:endParaRPr lang="uk-UA" i="1" dirty="0" smtClean="0"/>
          </a:p>
          <a:p>
            <a:pPr lvl="0">
              <a:lnSpc>
                <a:spcPct val="150000"/>
              </a:lnSpc>
            </a:pPr>
            <a:r>
              <a:rPr lang="en-US" sz="1400" i="1" u="sng" dirty="0" smtClean="0">
                <a:hlinkClick r:id="rId2"/>
              </a:rPr>
              <a:t>https</a:t>
            </a:r>
            <a:r>
              <a:rPr lang="en-US" sz="1400" i="1" u="sng" dirty="0">
                <a:hlinkClick r:id="rId2"/>
              </a:rPr>
              <a:t>://</a:t>
            </a:r>
            <a:r>
              <a:rPr lang="en-US" sz="1400" i="1" u="sng" dirty="0" smtClean="0">
                <a:hlinkClick r:id="rId2"/>
              </a:rPr>
              <a:t>www.wikidata.org/wiki/Wikidata:Data_access</a:t>
            </a:r>
            <a:endParaRPr lang="ru-RU" sz="1400" i="1" dirty="0"/>
          </a:p>
          <a:p>
            <a:pPr lvl="1">
              <a:lnSpc>
                <a:spcPct val="150000"/>
              </a:lnSpc>
            </a:pPr>
            <a:r>
              <a:rPr lang="en-US" i="1" dirty="0"/>
              <a:t>SPARQL Editor </a:t>
            </a:r>
            <a:endParaRPr lang="uk-UA" i="1" dirty="0"/>
          </a:p>
          <a:p>
            <a:pPr lvl="1">
              <a:lnSpc>
                <a:spcPct val="150000"/>
              </a:lnSpc>
            </a:pPr>
            <a:r>
              <a:rPr lang="en-US" sz="1400" i="1" u="sng" dirty="0" smtClean="0">
                <a:hlinkClick r:id="rId3"/>
              </a:rPr>
              <a:t>https</a:t>
            </a:r>
            <a:r>
              <a:rPr lang="en-US" sz="1400" i="1" u="sng" dirty="0">
                <a:hlinkClick r:id="rId3"/>
              </a:rPr>
              <a:t>://query.wikidata.org</a:t>
            </a:r>
            <a:r>
              <a:rPr lang="en-US" sz="1400" i="1" u="sng" dirty="0" smtClean="0">
                <a:hlinkClick r:id="rId3"/>
              </a:rPr>
              <a:t>/</a:t>
            </a:r>
            <a:endParaRPr lang="ru-RU" sz="1400" i="1" dirty="0"/>
          </a:p>
          <a:p>
            <a:pPr lvl="1">
              <a:lnSpc>
                <a:spcPct val="150000"/>
              </a:lnSpc>
            </a:pPr>
            <a:r>
              <a:rPr lang="en-US" i="1" dirty="0"/>
              <a:t>SPARQL tutorial </a:t>
            </a:r>
            <a:endParaRPr lang="uk-UA" i="1" dirty="0"/>
          </a:p>
          <a:p>
            <a:pPr lvl="1">
              <a:lnSpc>
                <a:spcPct val="150000"/>
              </a:lnSpc>
            </a:pPr>
            <a:r>
              <a:rPr lang="en-US" sz="1400" i="1" u="sng" dirty="0" smtClean="0">
                <a:hlinkClick r:id="rId4"/>
              </a:rPr>
              <a:t>https</a:t>
            </a:r>
            <a:r>
              <a:rPr lang="en-US" sz="1400" i="1" u="sng" dirty="0">
                <a:hlinkClick r:id="rId4"/>
              </a:rPr>
              <a:t>://</a:t>
            </a:r>
            <a:r>
              <a:rPr lang="en-US" sz="1400" i="1" u="sng" dirty="0" smtClean="0">
                <a:hlinkClick r:id="rId4"/>
              </a:rPr>
              <a:t>www.wikidata.org/wiki/Wikidata:SPARQL_tutorial#Qualifiers</a:t>
            </a:r>
            <a:endParaRPr lang="ru-RU" sz="1400" i="1" dirty="0"/>
          </a:p>
          <a:p>
            <a:pPr lvl="1">
              <a:lnSpc>
                <a:spcPct val="150000"/>
              </a:lnSpc>
            </a:pPr>
            <a:r>
              <a:rPr lang="en-US" i="1" dirty="0"/>
              <a:t>SPARQL examples </a:t>
            </a:r>
            <a:endParaRPr lang="uk-UA" i="1" dirty="0"/>
          </a:p>
          <a:p>
            <a:pPr lvl="1">
              <a:lnSpc>
                <a:spcPct val="150000"/>
              </a:lnSpc>
            </a:pPr>
            <a:r>
              <a:rPr lang="en-US" sz="1400" i="1" u="sng" dirty="0" smtClean="0">
                <a:hlinkClick r:id="rId5"/>
              </a:rPr>
              <a:t>https</a:t>
            </a:r>
            <a:r>
              <a:rPr lang="en-US" sz="1400" i="1" u="sng" dirty="0">
                <a:hlinkClick r:id="rId5"/>
              </a:rPr>
              <a:t>://</a:t>
            </a:r>
            <a:r>
              <a:rPr lang="en-US" sz="1400" i="1" u="sng" dirty="0" smtClean="0">
                <a:hlinkClick r:id="rId5"/>
              </a:rPr>
              <a:t>www.wikidata.org/wiki/Wikidata:SPARQL_query_service/queries/examples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6457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software</a:t>
            </a:r>
            <a:r>
              <a:rPr lang="en-US" i="1" dirty="0" smtClean="0"/>
              <a:t> </a:t>
            </a:r>
            <a:r>
              <a:rPr lang="ru-RU" i="1" dirty="0" smtClean="0"/>
              <a:t>…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i="1" dirty="0" smtClean="0"/>
              <a:t>Rest Countries </a:t>
            </a:r>
            <a:r>
              <a:rPr lang="en-US" i="1" dirty="0" err="1" smtClean="0"/>
              <a:t>Api</a:t>
            </a:r>
            <a:r>
              <a:rPr lang="en-US" i="1" dirty="0" smtClean="0"/>
              <a:t>  </a:t>
            </a:r>
          </a:p>
          <a:p>
            <a:pPr lvl="0">
              <a:lnSpc>
                <a:spcPct val="150000"/>
              </a:lnSpc>
            </a:pPr>
            <a:r>
              <a:rPr lang="en-US" sz="1400" i="1" u="sng" dirty="0" smtClean="0">
                <a:hlinkClick r:id="rId2"/>
              </a:rPr>
              <a:t>https</a:t>
            </a:r>
            <a:r>
              <a:rPr lang="en-US" sz="1400" i="1" u="sng" dirty="0">
                <a:hlinkClick r:id="rId2"/>
              </a:rPr>
              <a:t>://restcountries.eu</a:t>
            </a:r>
            <a:r>
              <a:rPr lang="en-US" sz="1400" i="1" u="sng" dirty="0" smtClean="0">
                <a:hlinkClick r:id="rId2"/>
              </a:rPr>
              <a:t>/</a:t>
            </a:r>
            <a:r>
              <a:rPr lang="en-US" sz="1400" i="1" dirty="0" smtClean="0"/>
              <a:t> </a:t>
            </a:r>
            <a:endParaRPr lang="ru-RU" sz="1400" i="1" dirty="0"/>
          </a:p>
          <a:p>
            <a:pPr lvl="0">
              <a:lnSpc>
                <a:spcPct val="150000"/>
              </a:lnSpc>
            </a:pPr>
            <a:r>
              <a:rPr lang="en-US" i="1" dirty="0" smtClean="0"/>
              <a:t>Svg.dll</a:t>
            </a:r>
            <a:endParaRPr lang="ru-RU" i="1" dirty="0"/>
          </a:p>
          <a:p>
            <a:pPr lvl="0">
              <a:lnSpc>
                <a:spcPct val="150000"/>
              </a:lnSpc>
            </a:pPr>
            <a:r>
              <a:rPr lang="en-US" i="1" dirty="0"/>
              <a:t>Newtonsoft.Json.dll </a:t>
            </a:r>
            <a:endParaRPr lang="en-US" i="1" dirty="0" smtClean="0"/>
          </a:p>
          <a:p>
            <a:pPr marL="109728" lv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63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diagram</a:t>
            </a:r>
            <a:endParaRPr lang="ru-RU" sz="3600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8453" t="16039" r="13811" b="15760"/>
          <a:stretch/>
        </p:blipFill>
        <p:spPr bwMode="auto">
          <a:xfrm>
            <a:off x="323528" y="2186068"/>
            <a:ext cx="8568952" cy="42672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939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411</TotalTime>
  <Words>257</Words>
  <Application>Microsoft Office PowerPoint</Application>
  <PresentationFormat>Экран (4:3)</PresentationFormat>
  <Paragraphs>86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Городская</vt:lpstr>
      <vt:lpstr>Client-server application «VTravel»</vt:lpstr>
      <vt:lpstr>Objective</vt:lpstr>
      <vt:lpstr>Application functions</vt:lpstr>
      <vt:lpstr>Overview of Similar Existing Applications</vt:lpstr>
      <vt:lpstr>Applied software</vt:lpstr>
      <vt:lpstr>Applied software …</vt:lpstr>
      <vt:lpstr>Applied software …</vt:lpstr>
      <vt:lpstr>Applied software …</vt:lpstr>
      <vt:lpstr>Use case diagram</vt:lpstr>
      <vt:lpstr>MVC – class diagram</vt:lpstr>
      <vt:lpstr>MVC-file structure</vt:lpstr>
      <vt:lpstr>continue …</vt:lpstr>
      <vt:lpstr>Application implementation …</vt:lpstr>
      <vt:lpstr>Moving around the world map Bing Maps WPF Control  </vt:lpstr>
      <vt:lpstr>Search countries Rest Countries Api  </vt:lpstr>
      <vt:lpstr>Search for attractions Google Place Search service</vt:lpstr>
      <vt:lpstr>List of found attractions Google Place Search service</vt:lpstr>
      <vt:lpstr>Detailed view of the selected attraction  Google Place Details service </vt:lpstr>
      <vt:lpstr>Close-up photo with zoom Google Place Photos service</vt:lpstr>
      <vt:lpstr>Street views with zoom and rotation Google Street View Static API</vt:lpstr>
      <vt:lpstr>Authorization  to access favorites and chat</vt:lpstr>
      <vt:lpstr>Favorites</vt:lpstr>
      <vt:lpstr>Chat</vt:lpstr>
      <vt:lpstr>Outcomes:</vt:lpstr>
      <vt:lpstr>    Thanks for your attention!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Vitali Kopeyka</dc:creator>
  <cp:lastModifiedBy>Vitali Kopeyka</cp:lastModifiedBy>
  <cp:revision>36</cp:revision>
  <dcterms:created xsi:type="dcterms:W3CDTF">2020-08-22T14:52:55Z</dcterms:created>
  <dcterms:modified xsi:type="dcterms:W3CDTF">2020-08-25T16:56:25Z</dcterms:modified>
</cp:coreProperties>
</file>